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sldIdLst>
    <p:sldId id="418" r:id="rId3"/>
    <p:sldId id="352" r:id="rId4"/>
    <p:sldId id="353" r:id="rId5"/>
    <p:sldId id="354" r:id="rId6"/>
    <p:sldId id="463" r:id="rId7"/>
    <p:sldId id="357" r:id="rId8"/>
    <p:sldId id="437" r:id="rId9"/>
    <p:sldId id="438" r:id="rId10"/>
    <p:sldId id="439" r:id="rId11"/>
    <p:sldId id="441" r:id="rId12"/>
    <p:sldId id="440" r:id="rId13"/>
    <p:sldId id="442" r:id="rId14"/>
    <p:sldId id="444" r:id="rId15"/>
    <p:sldId id="443" r:id="rId16"/>
    <p:sldId id="445" r:id="rId17"/>
    <p:sldId id="446" r:id="rId18"/>
    <p:sldId id="447" r:id="rId19"/>
    <p:sldId id="3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13" autoAdjust="0"/>
    <p:restoredTop sz="86348" autoAdjust="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B7F4-9167-44CD-936A-079FEE2B817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C15-D859-464B-B2D5-70ABC7103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8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6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jpeg"/><Relationship Id="rId2" Type="http://schemas.openxmlformats.org/officeDocument/2006/relationships/hyperlink" Target="mailto:books@infra-m.ru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aukaru.ru/" TargetMode="External"/><Relationship Id="rId5" Type="http://schemas.openxmlformats.org/officeDocument/2006/relationships/hyperlink" Target="http://www.znanium.com/" TargetMode="External"/><Relationship Id="rId4" Type="http://schemas.openxmlformats.org/officeDocument/2006/relationships/hyperlink" Target="https://infra-m.ru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6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0.png"/><Relationship Id="rId7" Type="http://schemas.openxmlformats.org/officeDocument/2006/relationships/hyperlink" Target="http://www.naukaru.ru/" TargetMode="External"/><Relationship Id="rId2" Type="http://schemas.openxmlformats.org/officeDocument/2006/relationships/hyperlink" Target="mailto:books@infra-m.ru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znanium.com/" TargetMode="External"/><Relationship Id="rId5" Type="http://schemas.openxmlformats.org/officeDocument/2006/relationships/hyperlink" Target="https://infra-m.ru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3096" y="405291"/>
            <a:ext cx="3008186" cy="6814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C56DE1-A1FD-42EE-8557-F48171DC4B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446" y="5816861"/>
            <a:ext cx="528815" cy="528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4645B6-C166-4228-BBC1-DFB2BC4AB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620" y="5816861"/>
            <a:ext cx="528815" cy="5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D45AC6-20A6-47C9-9E32-8B8AA19ED8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95" y="5816861"/>
            <a:ext cx="528815" cy="528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8F97B-0CFB-4C5A-B94E-296824C58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572" y="5816861"/>
            <a:ext cx="528815" cy="528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C32711-F7AB-4DC0-B221-6A90A1B3E5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747" y="5816861"/>
            <a:ext cx="528815" cy="528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A0D323-912F-4E2B-B971-AB9BEAB96B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271" y="5816861"/>
            <a:ext cx="528815" cy="528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8B1643-163F-4458-A7E4-BC8096EE057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922" y="5816861"/>
            <a:ext cx="528815" cy="528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A90B60-5AB4-4C13-AD44-AF728B2A9A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096" y="5816861"/>
            <a:ext cx="528815" cy="5288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B098E0C-64C4-463E-B9A5-66900EAFDFA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397" y="5816861"/>
            <a:ext cx="528815" cy="528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2A2EB4-A879-4833-9EC1-9FFD93BA9C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220" y="5816861"/>
            <a:ext cx="528815" cy="52881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епь, электроника, в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D4C043D-E380-42A9-A45D-D69002E92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 b="11778"/>
          <a:stretch/>
        </p:blipFill>
        <p:spPr>
          <a:xfrm>
            <a:off x="0" y="1341912"/>
            <a:ext cx="9144000" cy="40613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0D04CC-0C70-40D3-BFD8-C2A3EAC5C0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043" y="6081270"/>
            <a:ext cx="1872335" cy="3120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5" y="5609221"/>
            <a:ext cx="1203164" cy="401054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37" y="1959429"/>
            <a:ext cx="6904433" cy="2119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7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3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3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C1D89F-AF36-4585-B470-B973181FE14A}"/>
              </a:ext>
            </a:extLst>
          </p:cNvPr>
          <p:cNvSpPr/>
          <p:nvPr userDrawn="1"/>
        </p:nvSpPr>
        <p:spPr>
          <a:xfrm>
            <a:off x="0" y="5509846"/>
            <a:ext cx="9144000" cy="1348153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75E1B48-5BB4-4031-BB29-788DB09F6157}"/>
              </a:ext>
            </a:extLst>
          </p:cNvPr>
          <p:cNvSpPr/>
          <p:nvPr userDrawn="1"/>
        </p:nvSpPr>
        <p:spPr>
          <a:xfrm>
            <a:off x="0" y="0"/>
            <a:ext cx="9144000" cy="949569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77573" y="268846"/>
            <a:ext cx="2615301" cy="5924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C56DE1-A1FD-42EE-8557-F48171DC4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446" y="5816861"/>
            <a:ext cx="528815" cy="528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4645B6-C166-4228-BBC1-DFB2BC4AB0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620" y="5816861"/>
            <a:ext cx="528815" cy="5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D45AC6-20A6-47C9-9E32-8B8AA19ED8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95" y="5816861"/>
            <a:ext cx="528815" cy="528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8F97B-0CFB-4C5A-B94E-296824C588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572" y="5816861"/>
            <a:ext cx="528815" cy="528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C32711-F7AB-4DC0-B221-6A90A1B3E5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747" y="5816861"/>
            <a:ext cx="528815" cy="528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A0D323-912F-4E2B-B971-AB9BEAB96B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271" y="5816861"/>
            <a:ext cx="528815" cy="528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8B1643-163F-4458-A7E4-BC8096EE05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922" y="5816861"/>
            <a:ext cx="528815" cy="528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A90B60-5AB4-4C13-AD44-AF728B2A9A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096" y="5816861"/>
            <a:ext cx="528815" cy="5288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B098E0C-64C4-463E-B9A5-66900EAFDFA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397" y="5816861"/>
            <a:ext cx="528815" cy="528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2A2EB4-A879-4833-9EC1-9FFD93BA9C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220" y="5816861"/>
            <a:ext cx="528815" cy="528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0D04CC-0C70-40D3-BFD8-C2A3EAC5C0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043" y="6081270"/>
            <a:ext cx="1872335" cy="3120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5" y="5609221"/>
            <a:ext cx="1203164" cy="4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1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13096" y="405291"/>
            <a:ext cx="3008186" cy="6814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C56DE1-A1FD-42EE-8557-F48171DC4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446" y="5816861"/>
            <a:ext cx="528815" cy="528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4645B6-C166-4228-BBC1-DFB2BC4A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620" y="5816861"/>
            <a:ext cx="528815" cy="5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D45AC6-20A6-47C9-9E32-8B8AA19ED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95" y="5816861"/>
            <a:ext cx="528815" cy="528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8F97B-0CFB-4C5A-B94E-296824C588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572" y="5816861"/>
            <a:ext cx="528815" cy="528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C32711-F7AB-4DC0-B221-6A90A1B3E5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747" y="5816861"/>
            <a:ext cx="528815" cy="528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A0D323-912F-4E2B-B971-AB9BEAB96B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271" y="5816861"/>
            <a:ext cx="528815" cy="528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8B1643-163F-4458-A7E4-BC8096EE05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922" y="5816861"/>
            <a:ext cx="528815" cy="528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A90B60-5AB4-4C13-AD44-AF728B2A9A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096" y="5816861"/>
            <a:ext cx="528815" cy="5288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B098E0C-64C4-463E-B9A5-66900EAFDF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397" y="5816861"/>
            <a:ext cx="528815" cy="528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2A2EB4-A879-4833-9EC1-9FFD93BA9C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220" y="5816861"/>
            <a:ext cx="528815" cy="52881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епь, электроника, в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D4C043D-E380-42A9-A45D-D69002E92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 b="11778"/>
          <a:stretch/>
        </p:blipFill>
        <p:spPr>
          <a:xfrm>
            <a:off x="0" y="1341912"/>
            <a:ext cx="9144000" cy="40613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0D04CC-0C70-40D3-BFD8-C2A3EAC5C0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043" y="6081270"/>
            <a:ext cx="1872335" cy="3120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5" y="5609221"/>
            <a:ext cx="1203164" cy="401054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37" y="1959429"/>
            <a:ext cx="6904433" cy="2119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5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3CE758C-AD55-43F8-AA4A-4A98864A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5EB4ABC-EF39-4969-8A90-BF497215CADF}"/>
              </a:ext>
            </a:extLst>
          </p:cNvPr>
          <p:cNvSpPr/>
          <p:nvPr/>
        </p:nvSpPr>
        <p:spPr>
          <a:xfrm>
            <a:off x="0" y="5814598"/>
            <a:ext cx="9144000" cy="104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578929" y="285576"/>
            <a:ext cx="2161309" cy="489617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8" y="5895311"/>
            <a:ext cx="1203164" cy="401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5369DEC-7D34-4B4D-B010-943A49B83C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874B0DA-3DBE-4C5C-A0AD-69F52ACBF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D37D286-8D62-4AF3-B917-667EE1E8D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72C9AC7-B852-46BD-99B0-38CF41CC92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18F3D77-CEFA-4838-9E61-7E097F4A29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70A497F-EB3D-478B-A098-30ECC908DB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ACB3BBB-076C-4295-AF65-EEEA9E5BA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B7F7AF-D82B-42D1-B46B-704C3A112A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BC4F372-FAAF-4E74-B0C2-0214EDE43D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D92A277-9156-4016-AD27-77F14B3C8A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8604BD9-42A7-4F87-BAFC-0C70CDDEFD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16549BF-CBF8-44B1-8225-ABE8699D5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E31C38-A7E0-4D17-B87B-97201D8D7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877340" y="231379"/>
            <a:ext cx="1981539" cy="44889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CB52755-686B-418D-A13D-DE7C5C1B2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0" y="5891329"/>
            <a:ext cx="1188324" cy="396107"/>
          </a:xfrm>
          <a:prstGeom prst="rect">
            <a:avLst/>
          </a:prstGeom>
        </p:spPr>
      </p:pic>
      <p:sp>
        <p:nvSpPr>
          <p:cNvPr id="43" name="Заголовок 10">
            <a:extLst>
              <a:ext uri="{FF2B5EF4-FFF2-40B4-BE49-F238E27FC236}">
                <a16:creationId xmlns="" xmlns:a16="http://schemas.microsoft.com/office/drawing/2014/main" id="{7C9F5C80-B889-4642-B4DA-013BDE44824D}"/>
              </a:ext>
            </a:extLst>
          </p:cNvPr>
          <p:cNvSpPr txBox="1">
            <a:spLocks/>
          </p:cNvSpPr>
          <p:nvPr/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spc="0" baseline="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DB049F9-2626-463F-8812-2221A7804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EFC1A1B-2737-43C4-B500-ED977840C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86372F1-5D9E-4DA4-B8BB-19B52A8E2D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F009C9D-83EC-45B3-8018-7D22E66BF4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498C1C9-E549-434A-AAF5-BF0428362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C6855D2-4CCD-4152-ACDF-AC467B4094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A42D114-530E-4811-91F2-6705AF4DEE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B3C44DA-2680-4CD2-AFCE-8916985D24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53392-BEF6-4AF2-B579-2A0DD5A4C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3EDEAC8-E82A-469E-889D-B7E5738DB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918BDB9-888F-486A-929F-7680C54F3A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640FA60-D34E-4856-8407-726EDD756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DD12F2B-F6C6-4049-B8C2-25A344E05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28718"/>
            <a:ext cx="7886700" cy="696907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algn="ctr"/>
            <a:r>
              <a:rPr lang="ru-RU" sz="30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94D141E-C812-4950-964C-E076ED2406D4}"/>
              </a:ext>
            </a:extLst>
          </p:cNvPr>
          <p:cNvSpPr/>
          <p:nvPr/>
        </p:nvSpPr>
        <p:spPr>
          <a:xfrm>
            <a:off x="6650182" y="1"/>
            <a:ext cx="2493818" cy="770516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FAFF94-EEA5-4DF9-BC4D-87A1D4A9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967100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3CE758C-AD55-43F8-AA4A-4A98864A2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5EB4ABC-EF39-4969-8A90-BF497215CADF}"/>
              </a:ext>
            </a:extLst>
          </p:cNvPr>
          <p:cNvSpPr/>
          <p:nvPr userDrawn="1"/>
        </p:nvSpPr>
        <p:spPr>
          <a:xfrm>
            <a:off x="0" y="5814598"/>
            <a:ext cx="9144000" cy="104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929" y="285576"/>
            <a:ext cx="2161309" cy="489617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8" y="5895311"/>
            <a:ext cx="1203164" cy="401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5369DEC-7D34-4B4D-B010-943A49B83C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874B0DA-3DBE-4C5C-A0AD-69F52ACBFE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D37D286-8D62-4AF3-B917-667EE1E8D4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72C9AC7-B852-46BD-99B0-38CF41CC92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18F3D77-CEFA-4838-9E61-7E097F4A29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70A497F-EB3D-478B-A098-30ECC908DB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ACB3BBB-076C-4295-AF65-EEEA9E5BA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B7F7AF-D82B-42D1-B46B-704C3A112A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BC4F372-FAAF-4E74-B0C2-0214EDE43D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D92A277-9156-4016-AD27-77F14B3C8A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8604BD9-42A7-4F87-BAFC-0C70CDDEFD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943A6FD-1411-4A44-80C5-2EBD7BC6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87923"/>
            <a:ext cx="7886700" cy="5242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4990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59FFA57-DB2E-4AD7-B3C5-CC831079F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914957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7E6AB6-A7E8-4CBE-A3CE-8E9E23ED6CF9}"/>
              </a:ext>
            </a:extLst>
          </p:cNvPr>
          <p:cNvSpPr/>
          <p:nvPr/>
        </p:nvSpPr>
        <p:spPr>
          <a:xfrm>
            <a:off x="0" y="1997943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127282, Москва, ул. Полярная, д. 31 В, стр. 1</a:t>
            </a:r>
          </a:p>
          <a:p>
            <a:pPr algn="ctr"/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+7 495 280-15-96</a:t>
            </a:r>
          </a:p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+7 495 280-33-86</a:t>
            </a:r>
          </a:p>
          <a:p>
            <a:pPr algn="ctr">
              <a:spcAft>
                <a:spcPts val="1200"/>
              </a:spcAft>
            </a:pPr>
            <a:r>
              <a:rPr lang="ru-RU" sz="2200" u="sng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books@infra-m.ru</a:t>
            </a:r>
            <a:endParaRPr lang="ru-RU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9E37A3-6151-43EB-B9C0-7E164F15A3B6}"/>
              </a:ext>
            </a:extLst>
          </p:cNvPr>
          <p:cNvSpPr/>
          <p:nvPr/>
        </p:nvSpPr>
        <p:spPr>
          <a:xfrm>
            <a:off x="3921953" y="5211387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infra-m.ru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4797DF-84CF-4BC8-901A-30D85773E8EA}"/>
              </a:ext>
            </a:extLst>
          </p:cNvPr>
          <p:cNvSpPr/>
          <p:nvPr/>
        </p:nvSpPr>
        <p:spPr>
          <a:xfrm>
            <a:off x="715466" y="521138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znanium.com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7C30176-8B4C-4829-AEB2-4E2A8072E10E}"/>
              </a:ext>
            </a:extLst>
          </p:cNvPr>
          <p:cNvSpPr/>
          <p:nvPr/>
        </p:nvSpPr>
        <p:spPr>
          <a:xfrm>
            <a:off x="6542157" y="521138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naukaru.ru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1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6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2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81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7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34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3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16549BF-CBF8-44B1-8225-ABE8699D5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E31C38-A7E0-4D17-B87B-97201D8D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7340" y="231379"/>
            <a:ext cx="1981539" cy="44889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CB52755-686B-418D-A13D-DE7C5C1B2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0" y="5891329"/>
            <a:ext cx="1188324" cy="396107"/>
          </a:xfrm>
          <a:prstGeom prst="rect">
            <a:avLst/>
          </a:prstGeom>
        </p:spPr>
      </p:pic>
      <p:sp>
        <p:nvSpPr>
          <p:cNvPr id="43" name="Заголовок 10">
            <a:extLst>
              <a:ext uri="{FF2B5EF4-FFF2-40B4-BE49-F238E27FC236}">
                <a16:creationId xmlns="" xmlns:a16="http://schemas.microsoft.com/office/drawing/2014/main" id="{7C9F5C80-B889-4642-B4DA-013BDE44824D}"/>
              </a:ext>
            </a:extLst>
          </p:cNvPr>
          <p:cNvSpPr txBox="1">
            <a:spLocks/>
          </p:cNvSpPr>
          <p:nvPr userDrawn="1"/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spc="0" baseline="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DB049F9-2626-463F-8812-2221A7804C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EFC1A1B-2737-43C4-B500-ED977840CB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86372F1-5D9E-4DA4-B8BB-19B52A8E2D4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F009C9D-83EC-45B3-8018-7D22E66BF4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498C1C9-E549-434A-AAF5-BF0428362BF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C6855D2-4CCD-4152-ACDF-AC467B40948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A42D114-530E-4811-91F2-6705AF4DEE1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B3C44DA-2680-4CD2-AFCE-8916985D24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53392-BEF6-4AF2-B579-2A0DD5A4CE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3EDEAC8-E82A-469E-889D-B7E5738DBF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918BDB9-888F-486A-929F-7680C54F3A6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0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640FA60-D34E-4856-8407-726EDD75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DD12F2B-F6C6-4049-B8C2-25A344E05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28718"/>
            <a:ext cx="7886700" cy="696907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algn="ctr"/>
            <a:r>
              <a:rPr lang="ru-RU" sz="30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94D141E-C812-4950-964C-E076ED2406D4}"/>
              </a:ext>
            </a:extLst>
          </p:cNvPr>
          <p:cNvSpPr/>
          <p:nvPr/>
        </p:nvSpPr>
        <p:spPr>
          <a:xfrm>
            <a:off x="6650182" y="1"/>
            <a:ext cx="2493818" cy="770516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FAFF94-EEA5-4DF9-BC4D-87A1D4A9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7100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943A6FD-1411-4A44-80C5-2EBD7BC61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87923"/>
            <a:ext cx="7886700" cy="5242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4990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59FFA57-DB2E-4AD7-B3C5-CC831079F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4957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7E6AB6-A7E8-4CBE-A3CE-8E9E23ED6CF9}"/>
              </a:ext>
            </a:extLst>
          </p:cNvPr>
          <p:cNvSpPr/>
          <p:nvPr/>
        </p:nvSpPr>
        <p:spPr>
          <a:xfrm>
            <a:off x="0" y="1997943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127282, Москва, ул. Полярная, д. 31 В, стр. 1</a:t>
            </a:r>
          </a:p>
          <a:p>
            <a:pPr algn="ctr"/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+7 495 280-15-96</a:t>
            </a:r>
          </a:p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+7 495 280-33-86</a:t>
            </a:r>
          </a:p>
          <a:p>
            <a:pPr algn="ctr">
              <a:spcAft>
                <a:spcPts val="1200"/>
              </a:spcAft>
            </a:pPr>
            <a:r>
              <a:rPr lang="ru-RU" sz="2200" u="sng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books@infra-m.ru</a:t>
            </a:r>
            <a:endParaRPr lang="ru-RU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 userDrawn="1"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9E37A3-6151-43EB-B9C0-7E164F15A3B6}"/>
              </a:ext>
            </a:extLst>
          </p:cNvPr>
          <p:cNvSpPr/>
          <p:nvPr/>
        </p:nvSpPr>
        <p:spPr>
          <a:xfrm>
            <a:off x="3921953" y="5211387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infra-m.ru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4797DF-84CF-4BC8-901A-30D85773E8EA}"/>
              </a:ext>
            </a:extLst>
          </p:cNvPr>
          <p:cNvSpPr/>
          <p:nvPr/>
        </p:nvSpPr>
        <p:spPr>
          <a:xfrm>
            <a:off x="715466" y="521138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znanium.com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7C30176-8B4C-4829-AEB2-4E2A8072E10E}"/>
              </a:ext>
            </a:extLst>
          </p:cNvPr>
          <p:cNvSpPr/>
          <p:nvPr/>
        </p:nvSpPr>
        <p:spPr>
          <a:xfrm>
            <a:off x="6542157" y="521138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naukaru.ru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 userDrawn="1"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1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13692"/>
            <a:ext cx="7886700" cy="57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13692"/>
            <a:ext cx="7886700" cy="57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_ser@infra-m.ru" TargetMode="External"/><Relationship Id="rId2" Type="http://schemas.openxmlformats.org/officeDocument/2006/relationships/hyperlink" Target="mailto:ebs_support@znanium.com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107154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сайт ЭБС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Znanium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b="1" smtClean="0">
                <a:latin typeface="Calibri" pitchFamily="34" charset="0"/>
                <a:cs typeface="Calibri" pitchFamily="34" charset="0"/>
                <a:hlinkClick r:id="rId3"/>
              </a:rPr>
              <a:t>https://znanium.com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hlinkClick r:id="rId3"/>
              </a:rPr>
              <a:t>/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59" y="1714488"/>
            <a:ext cx="8290525" cy="4663420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2699792" y="3501008"/>
            <a:ext cx="1080120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824195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Поиск похожих документов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339172"/>
            <a:ext cx="7715305" cy="52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59608"/>
            <a:ext cx="7715304" cy="525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85723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Поиск похожих документов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85517"/>
            <a:ext cx="8429684" cy="498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1702" y="857232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Тематический анализ документов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554" y="1500174"/>
            <a:ext cx="6079842" cy="513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928670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Тематический анализ документов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40" y="1038509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Тематический анализ документов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6" y="1500174"/>
          <a:ext cx="8643993" cy="4429155"/>
        </p:xfrm>
        <a:graphic>
          <a:graphicData uri="http://schemas.openxmlformats.org/drawingml/2006/table">
            <a:tbl>
              <a:tblPr/>
              <a:tblGrid>
                <a:gridCol w="594497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  <a:gridCol w="574964"/>
              </a:tblGrid>
              <a:tr h="2438572">
                <a:tc>
                  <a:txBody>
                    <a:bodyPr/>
                    <a:lstStyle/>
                    <a:p>
                      <a:r>
                        <a:rPr lang="ru-RU" sz="800" dirty="0"/>
                        <a:t>Год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Википедия (рус.)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Российские журналы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Авторефераты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Hindawi (</a:t>
                      </a:r>
                      <a:r>
                        <a:rPr lang="ru-RU" sz="800" dirty="0"/>
                        <a:t>Иностранные журналы)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Springer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ЭБС "</a:t>
                      </a:r>
                      <a:r>
                        <a:rPr lang="en-US" sz="800" dirty="0"/>
                        <a:t>ZNANIUM.COM"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Тверской государственный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Казанский федеральный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Московский автомобильно-дорожный </a:t>
                      </a:r>
                      <a:br>
                        <a:rPr lang="ru-RU" sz="800" dirty="0"/>
                      </a:br>
                      <a:r>
                        <a:rPr lang="ru-RU" sz="800" dirty="0"/>
                        <a:t>государственный технический университет (МАДИ)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Уральский федеральный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Белгородский государственный </a:t>
                      </a:r>
                      <a:br>
                        <a:rPr lang="ru-RU" sz="800" dirty="0"/>
                      </a:br>
                      <a:r>
                        <a:rPr lang="ru-RU" sz="800" dirty="0"/>
                        <a:t>национальный исследовательский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Северный (Арктический) федеральный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Томский государственный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Elsevier (ScienceDirect)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8684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2/160759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0/22449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0/26434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0/50676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0/14905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0/643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0/3176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0/186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0/4005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0/1165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0/2759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056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39/162265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2/13849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0/29588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0/58480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3/6410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0/332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9/3580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0/281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0/4277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0/891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3/4240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056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28/156234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4/14873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0/4528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0/52845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5/6582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1/371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6/5163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0/619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5/5323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0/929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1/5270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8684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26/88007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7/11784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11/4176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0/326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20/5296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0/415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2/3802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0/893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3/4127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0/22533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056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90/1392749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2/2461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1/4292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8/2700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4/11718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3/923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0/87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0/608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0/116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0/1804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0/432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047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3/1241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63140" cy="499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92867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Анализ научных текстов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79" y="1714488"/>
            <a:ext cx="8746939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928670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Анализ научных текстов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85022"/>
            <a:ext cx="7643866" cy="530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488" y="857232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Анализ научных текстов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28670"/>
            <a:ext cx="7835153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Свяжитесь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Open Sans Semibold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с нами!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4214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Методическая поддержка, проведение мероприятий и обучение ЭБС: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+7 (495) 280-15-96, +7 (495) 280-33-86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доб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392, 293, 297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2"/>
              </a:rPr>
              <a:t>ebs_support@znanium.com</a:t>
            </a:r>
            <a:endParaRPr lang="ru-RU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1950543"/>
            <a:ext cx="68580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Консультация по вариантам подписки, ценовым условиям и заключение договора ЭБС: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Айдакова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Анастасия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Геннадьевна 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Директор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развитию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Тел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.: +7 (495) 280-15-96 (доб.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502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+7 (985)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959-95-00</a:t>
            </a:r>
          </a:p>
          <a:p>
            <a:pPr algn="ctr"/>
            <a:r>
              <a:rPr lang="en-US" dirty="0" smtClean="0"/>
              <a:t>E-mail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maria_ser@infra-m.ru</a:t>
            </a:r>
            <a:endParaRPr lang="ru-RU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fontAlgn="t"/>
            <a:endParaRPr lang="ru-RU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000660" cy="9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2143140" cy="876028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2857520" cy="803196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611560" y="3501008"/>
            <a:ext cx="3214710" cy="16430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1691680" cy="6914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7215238" cy="405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ayidakova_ag\Downloads\Фотки\medium_193ea5be318e4658a7571d32a2c3b9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7166"/>
            <a:ext cx="1728192" cy="1976438"/>
          </a:xfrm>
          <a:prstGeom prst="rect">
            <a:avLst/>
          </a:prstGeom>
          <a:noFill/>
        </p:spPr>
      </p:pic>
      <p:pic>
        <p:nvPicPr>
          <p:cNvPr id="1027" name="Picture 3" descr="C:\Users\ayidakova_ag\Downloads\Фотки\Лог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142984"/>
            <a:ext cx="2214578" cy="575097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923928" y="836712"/>
            <a:ext cx="150019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1472" y="1045145"/>
            <a:ext cx="7818092" cy="584775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документов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проиндексированных в Дискавери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 12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00 000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открытом доступе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 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10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8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00 000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статей российских научных журналов: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1 847 889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статей зарубежной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периодики: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Springer open access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453 170</a:t>
            </a:r>
            <a:endParaRPr kumimoji="0" lang="ru-RU" sz="22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Hindawi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103 824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Elsevier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Science Direct)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22 533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WWF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 Всемирный фонд дикой природы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1312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Авторефераты диссертаций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336369</a:t>
            </a:r>
            <a:endParaRPr kumimoji="0" lang="ru-RU" sz="22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Википедия (рус.)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 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1 485 860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Википедия (англ.)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5 683 155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643" y="908720"/>
            <a:ext cx="1577823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1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377342"/>
            <a:ext cx="88583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Алтайский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Белгородский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Белгородский государственный технический университет им. В.Г. Шухова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Дальневосточный федеральный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Казанский федеральный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Новосибирский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Оренбургский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Российский государственный профессионально-педагогический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Российский государственный университет дружбы народов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Самарский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Санкт-Петербургский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Северный государственный медицинский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Северо-Кавказский федеральный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Сибирский федеральный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Тверской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Томский государственный политехнический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Томский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Тюменский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Удмуртский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Уральский государственный лесотехнический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Уральский государственный педагогический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Уральский государственный медицинский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Уральский федеральный университет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Южно-Уральский государственный университет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Ярославский государственный университет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834078"/>
            <a:ext cx="8572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Репозитории вузов РФ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opendoar.org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по данным на 2019 г.</a:t>
            </a:r>
          </a:p>
          <a:p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584" y="836712"/>
            <a:ext cx="1937787" cy="792088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28596" y="1571612"/>
            <a:ext cx="6521378" cy="486287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Полезные сервисы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Discovery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Интеллектуальный поиск с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возможностью применения логических операторов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Поиск заимствований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Поиск похожих документов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Тематический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анализ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Анализ научных текстов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85723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Параметры поиска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yidakova_ag\Downloads\Фотки\Поиск_Дискаве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680"/>
            <a:ext cx="7643866" cy="520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100010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Поиск заимствований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593329" cy="459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1038509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Поиск заимствований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C:\Users\ayidakova_ag\Downloads\Фотки\Плаги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54190"/>
            <a:ext cx="8676675" cy="410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ra-4x3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фра 4х3" id="{B2054789-2AE1-4FAF-9A5B-90E46B8E3A77}" vid="{F8A8C5C5-C84C-405D-96E2-1EBEE5280D95}"/>
    </a:ext>
  </a:extLst>
</a:theme>
</file>

<file path=ppt/theme/theme2.xml><?xml version="1.0" encoding="utf-8"?>
<a:theme xmlns:a="http://schemas.openxmlformats.org/drawingml/2006/main" name="1_Infra-4x3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фра 4х3" id="{B2054789-2AE1-4FAF-9A5B-90E46B8E3A77}" vid="{F8A8C5C5-C84C-405D-96E2-1EBEE5280D9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6140</TotalTime>
  <Words>375</Words>
  <Application>Microsoft Office PowerPoint</Application>
  <PresentationFormat>Экран (4:3)</PresentationFormat>
  <Paragraphs>206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Infra-4x3</vt:lpstr>
      <vt:lpstr>1_Infra-4x3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kirichek_ea</dc:creator>
  <cp:lastModifiedBy>Дудар Анна Эрнестовна</cp:lastModifiedBy>
  <cp:revision>427</cp:revision>
  <dcterms:created xsi:type="dcterms:W3CDTF">2014-04-15T12:12:27Z</dcterms:created>
  <dcterms:modified xsi:type="dcterms:W3CDTF">2020-09-07T14:52:20Z</dcterms:modified>
</cp:coreProperties>
</file>